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12192000" cy="6858000"/>
  <p:notesSz cx="6797675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71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029231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49409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455010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38099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65470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37309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65869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5499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66997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97046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218174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4136CB-0F0B-4530-88A1-529FC44B7FAD}" type="datetimeFigureOut">
              <a:rPr lang="ru-RU" smtClean="0"/>
              <a:t>05.08.2021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1934E9-FDD8-4C99-9483-53F6CE259B4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96145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base.garant.ru/10164072/7/#block_142" TargetMode="External"/><Relationship Id="rId2" Type="http://schemas.openxmlformats.org/officeDocument/2006/relationships/hyperlink" Target="http://base.garant.ru/10164072/6/#block_140" TargetMode="External"/><Relationship Id="rId1" Type="http://schemas.openxmlformats.org/officeDocument/2006/relationships/slideLayout" Target="../slideLayouts/slideLayout7.xml"/><Relationship Id="rId5" Type="http://schemas.openxmlformats.org/officeDocument/2006/relationships/hyperlink" Target="http://base.garant.ru/10164072/70/#block_41225" TargetMode="External"/><Relationship Id="rId4" Type="http://schemas.openxmlformats.org/officeDocument/2006/relationships/hyperlink" Target="http://base.garant.ru/10164072/7/#block_149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base.garant.ru/10164072/4/#block_57" TargetMode="External"/><Relationship Id="rId2" Type="http://schemas.openxmlformats.org/officeDocument/2006/relationships/hyperlink" Target="http://base.garant.ru/10164072/62/#block_1110" TargetMode="Externa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base.garant.ru/12115482/3/#block_3300" TargetMode="External"/><Relationship Id="rId2" Type="http://schemas.openxmlformats.org/officeDocument/2006/relationships/hyperlink" Target="http://base.garant.ru/10200300/5/#block_33" TargetMode="External"/><Relationship Id="rId1" Type="http://schemas.openxmlformats.org/officeDocument/2006/relationships/slideLayout" Target="../slideLayouts/slideLayout7.xml"/><Relationship Id="rId4" Type="http://schemas.openxmlformats.org/officeDocument/2006/relationships/hyperlink" Target="http://base.garant.ru/12122218/4/#block_16" TargetMode="Externa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586854"/>
            <a:ext cx="9144000" cy="928047"/>
          </a:xfrm>
        </p:spPr>
        <p:txBody>
          <a:bodyPr/>
          <a:lstStyle/>
          <a:p>
            <a:r>
              <a:rPr lang="ru-RU" b="1" i="1" dirty="0" smtClean="0"/>
              <a:t>Презентация Лекции </a:t>
            </a:r>
            <a:r>
              <a:rPr lang="ru-RU" b="1" i="1" dirty="0" smtClean="0"/>
              <a:t>№ 6</a:t>
            </a:r>
            <a:endParaRPr lang="ru-RU" b="1" i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900753" y="3002507"/>
            <a:ext cx="10809026" cy="2255293"/>
          </a:xfrm>
        </p:spPr>
        <p:txBody>
          <a:bodyPr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</a:pPr>
            <a:r>
              <a:rPr lang="ru-RU" sz="6000" b="1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Вопросы теории и практики объектов гражданских прав </a:t>
            </a:r>
            <a:endParaRPr lang="ru-RU" sz="6000" i="1" dirty="0"/>
          </a:p>
        </p:txBody>
      </p:sp>
    </p:spTree>
    <p:extLst>
      <p:ext uri="{BB962C8B-B14F-4D97-AF65-F5344CB8AC3E}">
        <p14:creationId xmlns:p14="http://schemas.microsoft.com/office/powerpoint/2010/main" val="413617224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66057" y="409303"/>
            <a:ext cx="11042469" cy="58908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7.ПО УТРАЧИВАНИЮ В ПРОЦЕССЕ ИСПОЛЬЗОВАНИЯ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endParaRPr lang="ru-RU" sz="2400" b="1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А) По­требляемые вещи</a:t>
            </a:r>
            <a:r>
              <a:rPr lang="ru-RU" sz="24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утрачивающиеся в процессе их ис­пользования, например сырье для производства или строительные материалы. Такие вещи не могут быть предметом временного поль­зования, ибо их невозможно вернуть первоначальному владельцу. Они могут лишь отчуждаться в пользу других лиц. Потребляемы­ми вещами могут быть только движимости. </a:t>
            </a: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Б) </a:t>
            </a:r>
            <a:r>
              <a:rPr lang="ru-RU" sz="24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Непотребляемые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вещи</a:t>
            </a:r>
            <a:r>
              <a:rPr lang="ru-RU" sz="24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при использовании изнашиваются (амортизируются) постепенно, частично, в течение определенного длительного времени (напри­мер, недвижимость, оборудование). Это дает им возможность слу­жить предметом аренды, доверительного управления и других сде­лок по временному пользованию чужим имуществом. В некоторых сделках, напротив, предметом могут быть только потребляемые вещи (например, в договоре займа).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9060541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48937" y="409303"/>
            <a:ext cx="10929257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457200" algn="ctr">
              <a:lnSpc>
                <a:spcPct val="115000"/>
              </a:lnSpc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8. ПЛОДЫ, ПРОДУКЦИЯ И ДОХОДЫ - ст. 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175 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ГК </a:t>
            </a:r>
          </a:p>
          <a:p>
            <a:pPr indent="457200" algn="ctr">
              <a:lnSpc>
                <a:spcPct val="115000"/>
              </a:lnSpc>
              <a:spcAft>
                <a:spcPts val="0"/>
              </a:spcAft>
            </a:pPr>
            <a:endParaRPr lang="ru-RU" sz="2000" b="1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57200" algn="just">
              <a:lnSpc>
                <a:spcPct val="115000"/>
              </a:lnSpc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полученные в результате использования вещи, независимо от того, кто использует такую вещь, принадлежат собственнику вещи, если иное не </a:t>
            </a:r>
            <a:r>
              <a:rPr lang="ru-RU" sz="2000" dirty="0" err="1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предусм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законом, иными правовыми актами, договором или не вытекает из существа отношений.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Плоды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— результат органического, естественного приращения вещей (урожай, приплод скота или пти­цы). При этом речь идет об отделимых (точнее, об отделенных) приращениях, ибо неотделенные приращения (плоды) являются составной частью вещи. </a:t>
            </a: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Продукция —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техническое (в этом смысле — искусственное) приращение имущества, полученное в результате его производи­тельного использования (например, готовая продукция какого-либо завода). В данном случае под продукцией понимаются вещи или овеществленные результаты работ или услуг (в частности, результат ремонта или иного улучшения вещи).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Доходы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— эконо­мическое приращение имущества, прежде всего в виде денег (дохо­ды от акций или по вкладу, проценты от пользования чужими де­нежными средствами и т. п.). 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3287238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6389" y="357051"/>
            <a:ext cx="10937965" cy="610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36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9. ОДУШЕВЛЁННЫЕ И НЕОДУЩЕВЛЁННЫЕ ВЕЩИ - ст. </a:t>
            </a:r>
            <a:r>
              <a:rPr lang="ru-RU" sz="36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176 </a:t>
            </a:r>
            <a:r>
              <a:rPr lang="ru-RU" sz="36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ГК</a:t>
            </a:r>
          </a:p>
          <a:p>
            <a:pPr indent="540385" algn="ctr">
              <a:lnSpc>
                <a:spcPct val="115000"/>
              </a:lnSpc>
              <a:spcAft>
                <a:spcPts val="0"/>
              </a:spcAft>
            </a:pPr>
            <a:endParaRPr lang="ru-RU" sz="36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 животным применяются общие правила об имуществе постольку, поскольку законом или иными пр. актами не установлено иное.</a:t>
            </a:r>
            <a:endParaRPr lang="ru-RU" sz="36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36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 осуществлении прав не допускается жестокое обращение с животными, противоречащее гуманности.</a:t>
            </a:r>
            <a:endParaRPr lang="ru-RU" sz="36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2803570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31223" y="409303"/>
            <a:ext cx="11277600" cy="6421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ДЕНЬГИ – </a:t>
            </a: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Денежные знаки (купюры) и монеты -</a:t>
            </a:r>
            <a:r>
              <a:rPr lang="ru-RU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наличные деньги</a:t>
            </a: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- движимые вещи, как правило, они рассматриваются в качестве вещей, определяемых родовыми признаками (хотя воз­можна и их индивидуализация), а также потребляемых. В </a:t>
            </a: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ДНР российский рубль является законным платежным средством, обязательным к приему по нарицательной стоимости на всей территории..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Главная функция денег — служить средством платежа. В граж­данском обороте деньги оцениваются количеством выраженных в них единиц, а не числом банкнот или монет. Рубль является</a:t>
            </a:r>
            <a:r>
              <a:rPr lang="ru-RU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един­ственным законным платежным средством</a:t>
            </a: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на территории РФ, и потому выражающие его платежеспособные банкноты и монеты обязательны к приему во все виды платежей по их нарицательной стоимости. 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Вместе с тем деньги могут выступать и в роли особого това­ра — самостоятельного предмета некоторых сделок, например зай­ма и кредита (ибо последний, по сути, представляет собой торгов­лю деньгами). Наличные деньги не могут быть истребованы от их добросовестного приобретателя (п. 3 ст. </a:t>
            </a: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361 </a:t>
            </a: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ГК), в том числе и при условии их индивидуализации.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Безналичные деньги</a:t>
            </a: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широко используются в оборо­те и в качестве платежного средства, и в качестве особого товара. Они выполняют обычные функции денег. Поэтому </a:t>
            </a:r>
            <a:r>
              <a:rPr lang="ru-RU" u="sng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 экономическом смысле под деньгами понимается не только наличность, но и средства, числящиеся на банковских счетах и в депозитах.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Однако по своей юридической (гражданско-правовой) приро­де безналичные деньги являются не вещами, а правами требова­ния (для их обозначения гражданское законодательство обычно использует термин</a:t>
            </a:r>
            <a:r>
              <a:rPr lang="ru-RU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денежные средства).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5315116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48640" y="435429"/>
            <a:ext cx="11051177" cy="56015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0"/>
              </a:spcAft>
            </a:pPr>
            <a:r>
              <a:rPr lang="ru-RU" sz="2000" b="1" u="sng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ОБЪЕКТЫ ИНТЕЛЛЕКТУАЛЬНЫХ ПРАВ</a:t>
            </a:r>
          </a:p>
          <a:p>
            <a:pPr algn="ctr">
              <a:spcAft>
                <a:spcPts val="0"/>
              </a:spcAft>
            </a:pP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7200" algn="just"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Статья 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1316. 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Результатами интеллектуальной деятельности и приравненными к ним средствами индивидуализации юридических лиц, товаров, работ, услуг и предприятий, которым предоставляется правовая охрана (</a:t>
            </a:r>
            <a:r>
              <a:rPr lang="ru-RU" sz="2000" b="1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интеллектуальной собственностью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), являются: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43230"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1.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авторское право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- 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1) произведения науки, литературы и искусства;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43230">
              <a:spcAft>
                <a:spcPts val="0"/>
              </a:spcAft>
            </a:pP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2) программы для электронных вычислительных машин (программы для ЭВМ);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43230">
              <a:spcAft>
                <a:spcPts val="0"/>
              </a:spcAft>
            </a:pP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3) базы данных;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43230"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2.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смежные права - 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4) исполнения;  5) фонограммы; 6) сообщение в эфир или по кабелю радио- или телепередач (вещание организаций эфирного или кабельного вещания);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43230"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3.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патентное право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- 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7) изобретения; 8) полезные модели; 9) промышленные образцы;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43230">
              <a:spcAft>
                <a:spcPts val="0"/>
              </a:spcAft>
            </a:pP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10) селекционные достижения;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43230">
              <a:spcAft>
                <a:spcPts val="0"/>
              </a:spcAft>
            </a:pP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11) топологии интегральных микросхем;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7200" algn="just"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4.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права на  средства индивидуализации </a:t>
            </a:r>
            <a:r>
              <a:rPr lang="ru-RU" sz="2000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ю.л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., продукции, работ и услуг - 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13) фирменные наименования; 14) товарные знаки и знаки обслуживания; 15) наименования мест происхождения товаров;  16) коммерческие обозначения.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457200" algn="just">
              <a:spcAft>
                <a:spcPts val="0"/>
              </a:spcAft>
            </a:pP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12) секреты производства (ноу-хау);</a:t>
            </a: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121999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59252" y="1555715"/>
            <a:ext cx="10911840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4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1.Понятие гражданских правоотношений.</a:t>
            </a:r>
          </a:p>
          <a:p>
            <a:r>
              <a:rPr lang="ru-RU" sz="4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2.Классификация </a:t>
            </a:r>
            <a:r>
              <a:rPr lang="ru-RU" sz="44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гражданских правоотношений.</a:t>
            </a:r>
            <a:endParaRPr lang="ru-RU" sz="44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4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3.Деньги как объекты </a:t>
            </a:r>
            <a:r>
              <a:rPr lang="ru-RU" sz="4400" b="1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гражданских правоотношений.</a:t>
            </a:r>
            <a:endParaRPr lang="ru-RU" sz="4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913718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992777" y="574766"/>
            <a:ext cx="10502537" cy="610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ОБЪЕКТЫ ГРАЖДАНСКИХ ПРАВООТНОШЕНИЙ 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— </a:t>
            </a:r>
          </a:p>
          <a:p>
            <a:pPr indent="540385" algn="ctr">
              <a:lnSpc>
                <a:spcPct val="115000"/>
              </a:lnSpc>
              <a:spcAft>
                <a:spcPts val="0"/>
              </a:spcAft>
            </a:pPr>
            <a:endParaRPr lang="ru-RU" sz="2000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это различные матери­альные (в том числе вещественные) и нематериальные (идеаль­ные) блага либо процесс их создания, составляющие предмет де­ятельности субъектов гражданского права.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Виды объектов гражданских правоотношений 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1.Материальные блага: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1)имущество -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а) вещи, включая </a:t>
            </a:r>
            <a:r>
              <a:rPr lang="ru-RU" sz="2000" strike="noStrike" dirty="0" smtClean="0">
                <a:solidFill>
                  <a:srgbClr val="0070C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наличные деньги</a:t>
            </a:r>
            <a:r>
              <a:rPr lang="ru-RU" sz="2000" dirty="0" smtClean="0">
                <a:solidFill>
                  <a:srgbClr val="0070C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и </a:t>
            </a:r>
            <a:r>
              <a:rPr lang="ru-RU" sz="2000" strike="noStrike" dirty="0" smtClean="0">
                <a:solidFill>
                  <a:srgbClr val="0070C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3"/>
              </a:rPr>
              <a:t>документарные ценные бумаги</a:t>
            </a:r>
            <a:r>
              <a:rPr lang="ru-RU" sz="2000" dirty="0" smtClean="0">
                <a:solidFill>
                  <a:srgbClr val="0070C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б) права требования, «бестелесное </a:t>
            </a:r>
            <a:r>
              <a:rPr lang="ru-RU" sz="2000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имущество»,в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том числе безналичные денежные средства, </a:t>
            </a:r>
            <a:r>
              <a:rPr lang="ru-RU" sz="2000" strike="noStrike" dirty="0" smtClean="0">
                <a:solidFill>
                  <a:srgbClr val="0000FF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4"/>
              </a:rPr>
              <a:t>бездокументарные ценные бумаги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имущественные права </a:t>
            </a: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в) обязанности (долги)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2)действия и их результаты –результаты  а) работы, б) услуги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2.Нематериальные блага: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1)</a:t>
            </a:r>
            <a:r>
              <a:rPr lang="ru-RU" sz="2000" strike="noStrike" dirty="0" smtClean="0">
                <a:solidFill>
                  <a:srgbClr val="0000FF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5"/>
              </a:rPr>
              <a:t>охраняемые результаты интеллектуальной деятельности и приравненные к ним средства индивидуализации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(интеллектуальная собственность)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2) нематериальные блага - личные неимущес­твенные блага, пользующиеся гражданско-правовой защитой.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173942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31223" y="426720"/>
            <a:ext cx="11164388" cy="6881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ВЕЩИ КАК ОБЪЕКТЫ ГРАЖДАНСКИХ ПРАВООТНОШЕНИЙ</a:t>
            </a:r>
          </a:p>
          <a:p>
            <a:pPr indent="540385" algn="ctr">
              <a:lnSpc>
                <a:spcPct val="115000"/>
              </a:lnSpc>
              <a:spcAft>
                <a:spcPts val="0"/>
              </a:spcAft>
            </a:pPr>
            <a:endParaRPr lang="ru-RU" sz="2400" b="1" dirty="0" smtClean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i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материальные, физически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осязаемые </a:t>
            </a:r>
            <a:r>
              <a:rPr lang="ru-RU" sz="2000" i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объекты, имеющие экономическую форму товара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1.По участию в обороте - ст. 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165 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ГК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Оборотоспособность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вещей -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способность служить объектом имущественного оборота (различных сделок) и менять своих владельцев (собственников).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7200"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а) 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вещи, разрешенные в обо­роте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- 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могут свободно отчуждаться или переходить от одного лица к другому в порядке универсального правопреемства (</a:t>
            </a:r>
            <a:r>
              <a:rPr lang="ru-RU" sz="2000" u="none" strike="noStrike" dirty="0" smtClean="0">
                <a:solidFill>
                  <a:srgbClr val="008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наследование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 </a:t>
            </a:r>
            <a:r>
              <a:rPr lang="ru-RU" sz="2000" u="none" strike="noStrike" dirty="0" smtClean="0">
                <a:solidFill>
                  <a:srgbClr val="008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3"/>
              </a:rPr>
              <a:t>реорганизация юридического лица</a:t>
            </a:r>
            <a:r>
              <a:rPr lang="ru-RU" sz="20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 либо иным способом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        б)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ограниченно </a:t>
            </a:r>
            <a:r>
              <a:rPr lang="ru-RU" sz="2000" b="1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оборотоспособные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вещи - 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могут принадлежать лишь определенным участ­никам оборота (например, большинство видов вооружения, за ис­ключением некоторых видов стрелкового и холодного оружия) либо находиться в обороте по специальному разрешению пуб­личной власти (например, иностранная валюта и валютные цен­ности)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          в)</a:t>
            </a:r>
            <a:r>
              <a:rPr lang="ru-RU" sz="20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вещи изъятые из оборота -</a:t>
            </a:r>
            <a:r>
              <a:rPr lang="ru-RU" sz="20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не могут слу­жить предметом сделок и изменять собственника (на­пример, относится большинство природных ресурсов (богатства континентального шельфа и морской экономической зоны, участ­ки недр, многие виды земельных участков и водных объектов, природные целебные источники и др.). Собственником таких вещей может являться только государство, как правило федеральное.</a:t>
            </a:r>
            <a:endParaRPr lang="ru-RU" sz="20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393084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92480" y="513806"/>
            <a:ext cx="11042469" cy="67403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457200" algn="ctr">
              <a:lnSpc>
                <a:spcPct val="115000"/>
              </a:lnSpc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2.ПО СВЯЗАННОСТИ С ЗЕМЛЁЙ           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(ст. 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166 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ГК) </a:t>
            </a:r>
          </a:p>
          <a:p>
            <a:pPr indent="457200" algn="ctr">
              <a:lnSpc>
                <a:spcPct val="115000"/>
              </a:lnSpc>
              <a:spcAft>
                <a:spcPts val="0"/>
              </a:spcAft>
            </a:pP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7200" algn="just">
              <a:lnSpc>
                <a:spcPct val="115000"/>
              </a:lnSpc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а) недвижимости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</a:t>
            </a:r>
            <a:r>
              <a:rPr lang="ru-RU" sz="28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земельные участки, участки недр и все, что прочно связано с землей, то есть объекты, перемещение которых без несоразмерного ущерба их назначению невозможно, в том числе здания, сооружения, объекты незавершенного строительства.</a:t>
            </a: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8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 недвижимым вещам относятся также подлежащие гос. регистрации </a:t>
            </a:r>
            <a:r>
              <a:rPr lang="ru-RU" sz="2800" u="none" strike="noStrike" dirty="0" smtClean="0">
                <a:solidFill>
                  <a:srgbClr val="008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воздушные</a:t>
            </a:r>
            <a:r>
              <a:rPr lang="ru-RU" sz="28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и </a:t>
            </a:r>
            <a:r>
              <a:rPr lang="ru-RU" sz="2800" u="none" strike="noStrike" dirty="0" smtClean="0">
                <a:solidFill>
                  <a:srgbClr val="008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3"/>
              </a:rPr>
              <a:t>морские суда</a:t>
            </a:r>
            <a:r>
              <a:rPr lang="ru-RU" sz="28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 </a:t>
            </a:r>
            <a:r>
              <a:rPr lang="ru-RU" sz="2800" u="none" strike="noStrike" dirty="0" smtClean="0">
                <a:solidFill>
                  <a:srgbClr val="008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4"/>
              </a:rPr>
              <a:t>суда внутреннего плавания</a:t>
            </a:r>
            <a:r>
              <a:rPr lang="ru-RU" sz="28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r>
              <a:rPr lang="ru-RU" sz="28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Законом к недвижимым вещам может быть отнесено и иное имущество.</a:t>
            </a: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б) движи­мые вещи -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любые вещи, не отнесенные им к недвижимости (п. 2 ст. 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166 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ГК).</a:t>
            </a: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912930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40229" y="365760"/>
            <a:ext cx="10920548" cy="64079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3.ПО ОПРЕДЕЛЕННОСТИ 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а) Индивидуально определенные</a:t>
            </a:r>
            <a:r>
              <a:rPr lang="ru-RU" sz="24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вещи отличаются конкретными, только им присущими </a:t>
            </a:r>
            <a:r>
              <a:rPr lang="ru-RU" sz="2400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характеристиками,признаются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юридически незаменимыми.</a:t>
            </a:r>
            <a:r>
              <a:rPr lang="ru-RU" sz="24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В случае гибели или порчи таких вещей от обя­занного лица можно требовать лишь возмещения убытков, но не предоставления аналогичных вещей. Вместе с тем только индиви­дуально определенные вещи можно истребовать от обязанного лица в натуре.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endParaRPr lang="ru-RU" sz="2400" b="1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б) Вещи, определенные родовыми признаками</a:t>
            </a:r>
            <a:r>
              <a:rPr lang="ru-RU" sz="24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характеризуются числом, весом, ме­рой и т. п., т. е. рассматриваются как известное количество вещей одного и того же рода,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юридически за­менимы.</a:t>
            </a:r>
            <a:r>
              <a:rPr lang="ru-RU" sz="24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Поэтому неисполнение обязательства по их передаче по общему правилу дает возможность </a:t>
            </a:r>
            <a:r>
              <a:rPr lang="ru-RU" sz="2400" dirty="0" err="1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управомоченному</a:t>
            </a:r>
            <a:r>
              <a:rPr lang="ru-RU" sz="24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лицу требовать предоставления такого же количества аналогичных ве­щей, но исключает возможность истребования в натуре тех же са­мых вещей.</a:t>
            </a: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2062772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905691" y="522514"/>
            <a:ext cx="10624458" cy="582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 ВОЗМОЖНОСТИ РАЗДЕЛА В НАТУРЕ БЕЗ ИЗМЕНЕНИ ПЕРВОНАЧПЛЬНОГО СОСТОЯНИЯ - </a:t>
            </a: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ст.169</a:t>
            </a:r>
            <a:endParaRPr lang="ru-RU" sz="2800" b="1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540385" algn="ctr">
              <a:lnSpc>
                <a:spcPct val="115000"/>
              </a:lnSpc>
              <a:spcAft>
                <a:spcPts val="0"/>
              </a:spcAft>
            </a:pP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 юридической точки зрения вещи могут быть также</a:t>
            </a: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делимы­ми и неделимыми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(хотя в физическом смысле делима всякая вещь).</a:t>
            </a: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7200" algn="just">
              <a:lnSpc>
                <a:spcPct val="115000"/>
              </a:lnSpc>
              <a:spcAft>
                <a:spcPts val="0"/>
              </a:spcAft>
            </a:pPr>
            <a:endParaRPr lang="ru-RU" sz="2800" b="1" dirty="0" smtClean="0"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457200" algn="just">
              <a:lnSpc>
                <a:spcPct val="115000"/>
              </a:lnSpc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Неделимые вещи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вещь, раздел которой в натуре невозможен без разрушения, повреждения вещи или изменения ее назначения и которая выступает в обороте как единый объект вещных прав, является неделимой вещью и в том случае, если она имеет составные части.</a:t>
            </a: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546783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14103" y="470263"/>
            <a:ext cx="10807337" cy="640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5. ПО УЧАСТИЮ В ОБОРОТЕ СОВОКУПНОСТИ ПРЕДМЕТОВ - ст. </a:t>
            </a: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173 </a:t>
            </a: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ГК</a:t>
            </a:r>
          </a:p>
          <a:p>
            <a:pPr indent="540385" algn="ctr">
              <a:lnSpc>
                <a:spcPct val="115000"/>
              </a:lnSpc>
              <a:spcAft>
                <a:spcPts val="0"/>
              </a:spcAft>
            </a:pP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7200" algn="just">
              <a:lnSpc>
                <a:spcPct val="115000"/>
              </a:lnSpc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Сложные вещи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делимы как физически, так и юри­дически - </a:t>
            </a:r>
            <a:r>
              <a:rPr lang="ru-RU" sz="28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если различные вещи соединены таким образом, который предполагает их использование по общему назначению (сложная вещь), то действие сделки, совершенной по поводу сложной вещи, распространяется на все входящие в нее вещи, поскольку условиями сделки не </a:t>
            </a:r>
            <a:r>
              <a:rPr lang="ru-RU" sz="2800" dirty="0" err="1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предусм</a:t>
            </a:r>
            <a:r>
              <a:rPr lang="ru-RU" sz="2800" dirty="0" smtClean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иное.</a:t>
            </a: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(например, столовый сервиз, мебельный гарнитур, имущество фермерского хозяйства и т. д.). </a:t>
            </a: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Юридическое значение выделения сложных вещей состоит в том, что они являются предметом оборота как целое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269339346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44434" y="444137"/>
            <a:ext cx="10937966" cy="617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540385" algn="ctr"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6.ПО ОБСЛУЖИВАНИЮ ОДНОЙ ВЕЩИ ДРУГОЙ - ст. 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174 </a:t>
            </a:r>
            <a:r>
              <a:rPr lang="ru-RU" sz="24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ГК</a:t>
            </a:r>
          </a:p>
          <a:p>
            <a:pPr indent="540385" algn="ctr">
              <a:lnSpc>
                <a:spcPct val="115000"/>
              </a:lnSpc>
              <a:spcAft>
                <a:spcPts val="0"/>
              </a:spcAft>
            </a:pPr>
            <a:endParaRPr lang="ru-RU" sz="24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540385" algn="just">
              <a:lnSpc>
                <a:spcPct val="115000"/>
              </a:lnSpc>
              <a:spcAft>
                <a:spcPts val="0"/>
              </a:spcAft>
            </a:pPr>
            <a:r>
              <a:rPr lang="ru-RU" sz="2800" b="1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-главные вещи и принадлежности.</a:t>
            </a:r>
            <a:r>
              <a:rPr lang="ru-RU" sz="2800" dirty="0" smtClean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Принадлежность призва­на служить главной вещи и связана с ней общим назначением. Поэтому она по общему правилу следует судьбе главной вещи, если только иное прямо не установлено договором. При этом не имеет значения относительная стоимость этих вещей (на­пример, дорогая рама, заключающая в себе копию картины, все равно остается принадлежностью). Главная вещь и принадлежность не являются сложной вещью, а принадлежность нельзя рассматривать как составную часть глав­ной вещи. Каждая из этих вещей является вполне самостоятельной и имеет собственное назначение. </a:t>
            </a:r>
            <a:endParaRPr lang="ru-RU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9536617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1229</Words>
  <Application>Microsoft Office PowerPoint</Application>
  <PresentationFormat>Широкоэкранный</PresentationFormat>
  <Paragraphs>79</Paragraphs>
  <Slides>14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9" baseType="lpstr">
      <vt:lpstr>Arial</vt:lpstr>
      <vt:lpstr>Calibri</vt:lpstr>
      <vt:lpstr>Calibri Light</vt:lpstr>
      <vt:lpstr>Times New Roman</vt:lpstr>
      <vt:lpstr>Тема Office</vt:lpstr>
      <vt:lpstr>Презентация Лекции № 6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Windows User</dc:creator>
  <cp:lastModifiedBy>Admin</cp:lastModifiedBy>
  <cp:revision>27</cp:revision>
  <cp:lastPrinted>2021-08-05T17:25:30Z</cp:lastPrinted>
  <dcterms:created xsi:type="dcterms:W3CDTF">2015-09-08T18:02:42Z</dcterms:created>
  <dcterms:modified xsi:type="dcterms:W3CDTF">2021-08-05T17:27:29Z</dcterms:modified>
</cp:coreProperties>
</file>

<file path=docProps/thumbnail.jpeg>
</file>